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6" r:id="rId1"/>
  </p:sldMasterIdLst>
  <p:sldIdLst>
    <p:sldId id="256" r:id="rId2"/>
  </p:sldIdLst>
  <p:sldSz cx="6858000" cy="9906000" type="A4"/>
  <p:notesSz cx="68580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36"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434" autoAdjust="0"/>
  </p:normalViewPr>
  <p:slideViewPr>
    <p:cSldViewPr>
      <p:cViewPr>
        <p:scale>
          <a:sx n="130" d="100"/>
          <a:sy n="130" d="100"/>
        </p:scale>
        <p:origin x="498" y="-4536"/>
      </p:cViewPr>
      <p:guideLst>
        <p:guide orient="horz" pos="2836"/>
        <p:guide pos="216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787" y="9245600"/>
            <a:ext cx="6856214" cy="660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9149568"/>
            <a:ext cx="6856214" cy="924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17220" y="1096264"/>
            <a:ext cx="5657850" cy="5151120"/>
          </a:xfrm>
        </p:spPr>
        <p:txBody>
          <a:bodyPr anchor="b">
            <a:normAutofit/>
          </a:bodyPr>
          <a:lstStyle>
            <a:lvl1pPr algn="l">
              <a:lnSpc>
                <a:spcPct val="85000"/>
              </a:lnSpc>
              <a:defRPr sz="6000" spc="-38"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18779" y="6435897"/>
            <a:ext cx="5657850" cy="1651000"/>
          </a:xfrm>
        </p:spPr>
        <p:txBody>
          <a:bodyPr lIns="91440" rIns="91440">
            <a:normAutofit/>
          </a:bodyPr>
          <a:lstStyle>
            <a:lvl1pPr marL="0" indent="0" algn="l">
              <a:buNone/>
              <a:defRPr sz="1800" cap="all" spc="150" baseline="0">
                <a:solidFill>
                  <a:schemeClr val="tx2"/>
                </a:solidFill>
                <a:latin typeface="+mj-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11-Feb-19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cxnSp>
        <p:nvCxnSpPr>
          <p:cNvPr id="9" name="Straight Connector 8"/>
          <p:cNvCxnSpPr/>
          <p:nvPr/>
        </p:nvCxnSpPr>
        <p:spPr>
          <a:xfrm>
            <a:off x="679308" y="6273800"/>
            <a:ext cx="555498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0633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91440" rIns="45720" bIns="9144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11-Feb-19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854768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787" y="9245600"/>
            <a:ext cx="6856214" cy="660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9149568"/>
            <a:ext cx="6856214" cy="924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4907757" y="595547"/>
            <a:ext cx="1478756" cy="831985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95547"/>
            <a:ext cx="4350544" cy="8319853"/>
          </a:xfrm>
        </p:spPr>
        <p:txBody>
          <a:bodyPr vert="eaVert" lIns="45720" tIns="91440" rIns="45720" bIns="9144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11-Feb-19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039744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11-Feb-19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558152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787" y="9245600"/>
            <a:ext cx="6856214" cy="660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9149568"/>
            <a:ext cx="6856214" cy="924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17220" y="1096264"/>
            <a:ext cx="5657850" cy="5151120"/>
          </a:xfrm>
        </p:spPr>
        <p:txBody>
          <a:bodyPr anchor="b" anchorCtr="0">
            <a:normAutofit/>
          </a:bodyPr>
          <a:lstStyle>
            <a:lvl1pPr>
              <a:lnSpc>
                <a:spcPct val="85000"/>
              </a:lnSpc>
              <a:defRPr sz="6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17220" y="6432296"/>
            <a:ext cx="5657850" cy="1651000"/>
          </a:xfrm>
        </p:spPr>
        <p:txBody>
          <a:bodyPr lIns="91440" rIns="91440" anchor="t" anchorCtr="0">
            <a:normAutofit/>
          </a:bodyPr>
          <a:lstStyle>
            <a:lvl1pPr marL="0" indent="0">
              <a:buNone/>
              <a:defRPr sz="1800" cap="all" spc="150" baseline="0">
                <a:solidFill>
                  <a:schemeClr val="tx2"/>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11-Feb-19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cxnSp>
        <p:nvCxnSpPr>
          <p:cNvPr id="9" name="Straight Connector 8"/>
          <p:cNvCxnSpPr/>
          <p:nvPr/>
        </p:nvCxnSpPr>
        <p:spPr>
          <a:xfrm>
            <a:off x="679308" y="6273800"/>
            <a:ext cx="555498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8513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617220" y="413984"/>
            <a:ext cx="5657850" cy="2095538"/>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17220" y="2666062"/>
            <a:ext cx="2777490" cy="58115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97580" y="2666062"/>
            <a:ext cx="2777490" cy="58115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11-Feb-19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369533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617220" y="413984"/>
            <a:ext cx="5657850" cy="209553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17220" y="2666520"/>
            <a:ext cx="2777490" cy="1063518"/>
          </a:xfrm>
        </p:spPr>
        <p:txBody>
          <a:bodyPr lIns="91440" rIns="91440" anchor="ctr">
            <a:normAutofit/>
          </a:bodyPr>
          <a:lstStyle>
            <a:lvl1pPr marL="0" indent="0">
              <a:buNone/>
              <a:defRPr sz="1500" b="0" cap="all" baseline="0">
                <a:solidFill>
                  <a:schemeClr val="tx2">
                    <a:lumMod val="9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17220" y="3730038"/>
            <a:ext cx="2777490" cy="4879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97580" y="2666520"/>
            <a:ext cx="2777490" cy="1063518"/>
          </a:xfrm>
        </p:spPr>
        <p:txBody>
          <a:bodyPr lIns="91440" rIns="91440" anchor="ctr">
            <a:normAutofit/>
          </a:bodyPr>
          <a:lstStyle>
            <a:lvl1pPr marL="0" indent="0">
              <a:buNone/>
              <a:defRPr sz="1500" b="0" cap="all" baseline="0">
                <a:solidFill>
                  <a:schemeClr val="tx2">
                    <a:lumMod val="9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97580" y="3730038"/>
            <a:ext cx="2777490" cy="4879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11-Feb-19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317297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t>11-Feb-19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663700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787" y="9245600"/>
            <a:ext cx="6856214" cy="660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0" y="9149568"/>
            <a:ext cx="6856214" cy="924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8BD707-D9CF-40AE-B4C6-C98DA3205C09}" type="datetimeFigureOut">
              <a:rPr lang="en-US" smtClean="0"/>
              <a:t>11-Feb-19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105807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 y="0"/>
            <a:ext cx="2278570" cy="9906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272540" y="0"/>
            <a:ext cx="36005" cy="990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57175" y="858519"/>
            <a:ext cx="1800225" cy="3302000"/>
          </a:xfrm>
        </p:spPr>
        <p:txBody>
          <a:bodyPr anchor="b">
            <a:normAutofit/>
          </a:bodyPr>
          <a:lstStyle>
            <a:lvl1pPr>
              <a:defRPr sz="27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2700338" y="1056640"/>
            <a:ext cx="3651885" cy="7594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7175" y="4226560"/>
            <a:ext cx="1800225" cy="4880957"/>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a:xfrm>
            <a:off x="261851" y="9330803"/>
            <a:ext cx="1472912" cy="527403"/>
          </a:xfrm>
        </p:spPr>
        <p:txBody>
          <a:bodyPr/>
          <a:lstStyle>
            <a:lvl1pPr algn="l">
              <a:defRPr/>
            </a:lvl1pPr>
          </a:lstStyle>
          <a:p>
            <a:fld id="{1D8BD707-D9CF-40AE-B4C6-C98DA3205C09}" type="datetimeFigureOut">
              <a:rPr lang="en-US" smtClean="0"/>
              <a:t>11-Feb-19</a:t>
            </a:fld>
            <a:endParaRPr lang="en-US"/>
          </a:p>
        </p:txBody>
      </p:sp>
      <p:sp>
        <p:nvSpPr>
          <p:cNvPr id="6" name="Footer Placeholder 5"/>
          <p:cNvSpPr>
            <a:spLocks noGrp="1"/>
          </p:cNvSpPr>
          <p:nvPr>
            <p:ph type="ftr" sz="quarter" idx="11"/>
          </p:nvPr>
        </p:nvSpPr>
        <p:spPr>
          <a:xfrm>
            <a:off x="2700337" y="9330803"/>
            <a:ext cx="2614613" cy="527403"/>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6F15528-21DE-4FAA-801E-634DDDAF4B2B}" type="slidenum">
              <a:rPr lang="en-US" smtClean="0"/>
              <a:t>‹#›</a:t>
            </a:fld>
            <a:endParaRPr lang="en-US"/>
          </a:p>
        </p:txBody>
      </p:sp>
    </p:spTree>
    <p:extLst>
      <p:ext uri="{BB962C8B-B14F-4D97-AF65-F5344CB8AC3E}">
        <p14:creationId xmlns:p14="http://schemas.microsoft.com/office/powerpoint/2010/main" val="1830140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10" y="7099554"/>
            <a:ext cx="6856214" cy="924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17220" y="7330440"/>
            <a:ext cx="5688926" cy="1188720"/>
          </a:xfrm>
        </p:spPr>
        <p:txBody>
          <a:bodyPr tIns="0" bIns="0" anchor="b">
            <a:noAutofit/>
          </a:bodyPr>
          <a:lstStyle>
            <a:lvl1pPr>
              <a:defRPr sz="2700" b="0">
                <a:solidFill>
                  <a:schemeClr val="tx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 y="0"/>
            <a:ext cx="6857992" cy="7099554"/>
          </a:xfrm>
          <a:solidFill>
            <a:schemeClr val="bg1">
              <a:lumMod val="50000"/>
              <a:lumOff val="50000"/>
            </a:schemeClr>
          </a:solidFill>
        </p:spPr>
        <p:txBody>
          <a:bodyPr lIns="457200" tIns="45720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17219" y="8532367"/>
            <a:ext cx="5692140" cy="858520"/>
          </a:xfrm>
        </p:spPr>
        <p:txBody>
          <a:bodyPr lIns="91440" tIns="0" rIns="91440" bIns="0">
            <a:normAutofit/>
          </a:bodyPr>
          <a:lstStyle>
            <a:lvl1pPr marL="0" indent="0">
              <a:spcBef>
                <a:spcPts val="0"/>
              </a:spcBef>
              <a:spcAft>
                <a:spcPts val="450"/>
              </a:spcAft>
              <a:buNone/>
              <a:defRPr sz="1125">
                <a:solidFill>
                  <a:schemeClr val="tx1"/>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1D8BD707-D9CF-40AE-B4C6-C98DA3205C09}" type="datetimeFigureOut">
              <a:rPr lang="en-US" smtClean="0"/>
              <a:t>11-Feb-19</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6F15528-21DE-4FAA-801E-634DDDAF4B2B}" type="slidenum">
              <a:rPr lang="en-US" smtClean="0"/>
              <a:t>‹#›</a:t>
            </a:fld>
            <a:endParaRPr lang="en-US"/>
          </a:p>
        </p:txBody>
      </p:sp>
    </p:spTree>
    <p:extLst>
      <p:ext uri="{BB962C8B-B14F-4D97-AF65-F5344CB8AC3E}">
        <p14:creationId xmlns:p14="http://schemas.microsoft.com/office/powerpoint/2010/main" val="1191448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7" name="Rectangle 6"/>
          <p:cNvSpPr/>
          <p:nvPr/>
        </p:nvSpPr>
        <p:spPr>
          <a:xfrm>
            <a:off x="9" y="9245600"/>
            <a:ext cx="6857992" cy="660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9149568"/>
            <a:ext cx="6858001" cy="960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17220" y="413984"/>
            <a:ext cx="5657850" cy="2095538"/>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17219" y="2666060"/>
            <a:ext cx="5657851" cy="581152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1" y="9330803"/>
            <a:ext cx="1390652" cy="527403"/>
          </a:xfrm>
          <a:prstGeom prst="rect">
            <a:avLst/>
          </a:prstGeom>
        </p:spPr>
        <p:txBody>
          <a:bodyPr vert="horz" lIns="91440" tIns="45720" rIns="91440" bIns="45720" rtlCol="0" anchor="ctr"/>
          <a:lstStyle>
            <a:lvl1pPr algn="l">
              <a:defRPr sz="675">
                <a:solidFill>
                  <a:srgbClr val="FFFFFF"/>
                </a:solidFill>
              </a:defRPr>
            </a:lvl1pPr>
          </a:lstStyle>
          <a:p>
            <a:fld id="{1D8BD707-D9CF-40AE-B4C6-C98DA3205C09}" type="datetimeFigureOut">
              <a:rPr lang="en-US" smtClean="0"/>
              <a:t>11-Feb-19</a:t>
            </a:fld>
            <a:endParaRPr lang="en-US"/>
          </a:p>
        </p:txBody>
      </p:sp>
      <p:sp>
        <p:nvSpPr>
          <p:cNvPr id="5" name="Footer Placeholder 4"/>
          <p:cNvSpPr>
            <a:spLocks noGrp="1"/>
          </p:cNvSpPr>
          <p:nvPr>
            <p:ph type="ftr" sz="quarter" idx="3"/>
          </p:nvPr>
        </p:nvSpPr>
        <p:spPr>
          <a:xfrm>
            <a:off x="2073480" y="9330803"/>
            <a:ext cx="2712827" cy="527403"/>
          </a:xfrm>
          <a:prstGeom prst="rect">
            <a:avLst/>
          </a:prstGeom>
        </p:spPr>
        <p:txBody>
          <a:bodyPr vert="horz" lIns="91440" tIns="45720" rIns="91440" bIns="45720" rtlCol="0" anchor="ctr"/>
          <a:lstStyle>
            <a:lvl1pPr algn="ctr">
              <a:defRPr sz="675"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5569009" y="9330803"/>
            <a:ext cx="738014" cy="527403"/>
          </a:xfrm>
          <a:prstGeom prst="rect">
            <a:avLst/>
          </a:prstGeom>
        </p:spPr>
        <p:txBody>
          <a:bodyPr vert="horz" lIns="91440" tIns="45720" rIns="91440" bIns="45720" rtlCol="0" anchor="ctr"/>
          <a:lstStyle>
            <a:lvl1pPr algn="r">
              <a:defRPr sz="788">
                <a:solidFill>
                  <a:srgbClr val="FFFFFF"/>
                </a:solidFill>
              </a:defRPr>
            </a:lvl1pPr>
          </a:lstStyle>
          <a:p>
            <a:fld id="{B6F15528-21DE-4FAA-801E-634DDDAF4B2B}" type="slidenum">
              <a:rPr lang="en-US" smtClean="0"/>
              <a:t>‹#›</a:t>
            </a:fld>
            <a:endParaRPr lang="en-US"/>
          </a:p>
        </p:txBody>
      </p:sp>
      <p:cxnSp>
        <p:nvCxnSpPr>
          <p:cNvPr id="10" name="Straight Connector 9"/>
          <p:cNvCxnSpPr/>
          <p:nvPr/>
        </p:nvCxnSpPr>
        <p:spPr>
          <a:xfrm>
            <a:off x="671362" y="2510221"/>
            <a:ext cx="560641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041723"/>
      </p:ext>
    </p:extLst>
  </p:cSld>
  <p:clrMap bg1="dk1" tx1="lt1" bg2="dk2" tx2="lt2" accent1="accent1" accent2="accent2" accent3="accent3" accent4="accent4" accent5="accent5" accent6="accent6" hlink="hlink" folHlink="folHlink"/>
  <p:sldLayoutIdLst>
    <p:sldLayoutId id="2147483957" r:id="rId1"/>
    <p:sldLayoutId id="2147483958" r:id="rId2"/>
    <p:sldLayoutId id="2147483959" r:id="rId3"/>
    <p:sldLayoutId id="2147483960" r:id="rId4"/>
    <p:sldLayoutId id="2147483961" r:id="rId5"/>
    <p:sldLayoutId id="2147483962" r:id="rId6"/>
    <p:sldLayoutId id="2147483963" r:id="rId7"/>
    <p:sldLayoutId id="2147483964" r:id="rId8"/>
    <p:sldLayoutId id="2147483965" r:id="rId9"/>
    <p:sldLayoutId id="2147483966" r:id="rId10"/>
    <p:sldLayoutId id="2147483967" r:id="rId11"/>
  </p:sldLayoutIdLst>
  <p:txStyles>
    <p:titleStyle>
      <a:lvl1pPr algn="l" defTabSz="685800" rtl="0" eaLnBrk="1" latinLnBrk="0" hangingPunct="1">
        <a:lnSpc>
          <a:spcPct val="85000"/>
        </a:lnSpc>
        <a:spcBef>
          <a:spcPct val="0"/>
        </a:spcBef>
        <a:buNone/>
        <a:defRPr sz="3600" kern="1200" spc="-38" baseline="0">
          <a:solidFill>
            <a:schemeClr val="tx1">
              <a:lumMod val="75000"/>
              <a:lumOff val="2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3"/>
        </a:buClr>
        <a:buSzPct val="100000"/>
        <a:buFont typeface="Calibri" panose="020F0502020204030204" pitchFamily="34" charset="0"/>
        <a:buChar char=" "/>
        <a:defRPr sz="1500" kern="1200">
          <a:solidFill>
            <a:schemeClr val="tx1">
              <a:lumMod val="75000"/>
              <a:lumOff val="25000"/>
            </a:schemeClr>
          </a:solidFill>
          <a:latin typeface="+mn-lt"/>
          <a:ea typeface="+mn-ea"/>
          <a:cs typeface="+mn-cs"/>
        </a:defRPr>
      </a:lvl1pPr>
      <a:lvl2pPr marL="288036" indent="-137160" algn="l" defTabSz="685800" rtl="0" eaLnBrk="1" latinLnBrk="0" hangingPunct="1">
        <a:lnSpc>
          <a:spcPct val="90000"/>
        </a:lnSpc>
        <a:spcBef>
          <a:spcPts val="150"/>
        </a:spcBef>
        <a:spcAft>
          <a:spcPts val="300"/>
        </a:spcAft>
        <a:buClr>
          <a:schemeClr val="accent3"/>
        </a:buClr>
        <a:buFont typeface="Calibri" pitchFamily="34" charset="0"/>
        <a:buChar char="◦"/>
        <a:defRPr sz="1350" kern="1200">
          <a:solidFill>
            <a:schemeClr val="tx1">
              <a:lumMod val="75000"/>
              <a:lumOff val="25000"/>
            </a:schemeClr>
          </a:solidFill>
          <a:latin typeface="+mn-lt"/>
          <a:ea typeface="+mn-ea"/>
          <a:cs typeface="+mn-cs"/>
        </a:defRPr>
      </a:lvl2pPr>
      <a:lvl3pPr marL="425196" indent="-137160" algn="l" defTabSz="685800" rtl="0" eaLnBrk="1" latinLnBrk="0" hangingPunct="1">
        <a:lnSpc>
          <a:spcPct val="90000"/>
        </a:lnSpc>
        <a:spcBef>
          <a:spcPts val="150"/>
        </a:spcBef>
        <a:spcAft>
          <a:spcPts val="300"/>
        </a:spcAft>
        <a:buClr>
          <a:schemeClr val="accent3"/>
        </a:buClr>
        <a:buFont typeface="Calibri" pitchFamily="34" charset="0"/>
        <a:buChar char="◦"/>
        <a:defRPr sz="1050" kern="1200">
          <a:solidFill>
            <a:schemeClr val="tx1">
              <a:lumMod val="75000"/>
              <a:lumOff val="25000"/>
            </a:schemeClr>
          </a:solidFill>
          <a:latin typeface="+mn-lt"/>
          <a:ea typeface="+mn-ea"/>
          <a:cs typeface="+mn-cs"/>
        </a:defRPr>
      </a:lvl3pPr>
      <a:lvl4pPr marL="562356" indent="-137160" algn="l" defTabSz="685800" rtl="0" eaLnBrk="1" latinLnBrk="0" hangingPunct="1">
        <a:lnSpc>
          <a:spcPct val="90000"/>
        </a:lnSpc>
        <a:spcBef>
          <a:spcPts val="150"/>
        </a:spcBef>
        <a:spcAft>
          <a:spcPts val="300"/>
        </a:spcAft>
        <a:buClr>
          <a:schemeClr val="accent3"/>
        </a:buClr>
        <a:buFont typeface="Calibri" pitchFamily="34" charset="0"/>
        <a:buChar char="◦"/>
        <a:defRPr sz="1050" kern="1200">
          <a:solidFill>
            <a:schemeClr val="tx1">
              <a:lumMod val="75000"/>
              <a:lumOff val="25000"/>
            </a:schemeClr>
          </a:solidFill>
          <a:latin typeface="+mn-lt"/>
          <a:ea typeface="+mn-ea"/>
          <a:cs typeface="+mn-cs"/>
        </a:defRPr>
      </a:lvl4pPr>
      <a:lvl5pPr marL="699516" indent="-137160" algn="l" defTabSz="685800" rtl="0" eaLnBrk="1" latinLnBrk="0" hangingPunct="1">
        <a:lnSpc>
          <a:spcPct val="90000"/>
        </a:lnSpc>
        <a:spcBef>
          <a:spcPts val="150"/>
        </a:spcBef>
        <a:spcAft>
          <a:spcPts val="300"/>
        </a:spcAft>
        <a:buClr>
          <a:schemeClr val="accent3"/>
        </a:buClr>
        <a:buFont typeface="Calibri" pitchFamily="34" charset="0"/>
        <a:buChar char="◦"/>
        <a:defRPr sz="1050" kern="1200">
          <a:solidFill>
            <a:schemeClr val="tx1">
              <a:lumMod val="75000"/>
              <a:lumOff val="25000"/>
            </a:schemeClr>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3"/>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3"/>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3"/>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3"/>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object 2"/>
          <p:cNvSpPr txBox="1"/>
          <p:nvPr/>
        </p:nvSpPr>
        <p:spPr>
          <a:xfrm>
            <a:off x="0" y="0"/>
            <a:ext cx="6858000" cy="10189968"/>
          </a:xfrm>
          <a:prstGeom prst="rect">
            <a:avLst/>
          </a:prstGeom>
          <a:gradFill>
            <a:gsLst>
              <a:gs pos="0">
                <a:srgbClr val="92D050"/>
              </a:gs>
              <a:gs pos="80000">
                <a:schemeClr val="accent5">
                  <a:lumMod val="4000"/>
                  <a:lumOff val="96000"/>
                </a:schemeClr>
              </a:gs>
              <a:gs pos="100000">
                <a:schemeClr val="accent5">
                  <a:lumMod val="100000"/>
                </a:schemeClr>
              </a:gs>
            </a:gsLst>
            <a:path path="circle">
              <a:fillToRect l="100000" t="100000"/>
            </a:path>
          </a:gradFill>
          <a:ln>
            <a:noFill/>
          </a:ln>
          <a:effectLst>
            <a:glow rad="330200">
              <a:schemeClr val="accent1">
                <a:alpha val="21000"/>
              </a:schemeClr>
            </a:glow>
            <a:outerShdw blurRad="685800" dir="9780000" sx="64000" sy="64000" algn="ctr" rotWithShape="0">
              <a:srgbClr val="000000"/>
            </a:outerShdw>
            <a:reflection endPos="5000" dist="50800" dir="5400000" sy="-100000" algn="bl" rotWithShape="0"/>
            <a:softEdge rad="0"/>
          </a:effectLst>
        </p:spPr>
        <p:txBody>
          <a:bodyPr vert="horz" wrap="square" lIns="0" tIns="12508" rIns="0" bIns="0" rtlCol="0">
            <a:spAutoFit/>
          </a:bodyPr>
          <a:lstStyle/>
          <a:p>
            <a:pPr marL="11113" marR="155086" indent="49213" algn="ctr">
              <a:spcBef>
                <a:spcPts val="98"/>
              </a:spcBef>
            </a:pPr>
            <a:endParaRPr lang="en-US" sz="1400" b="1" spc="-5" dirty="0" smtClean="0">
              <a:solidFill>
                <a:schemeClr val="bg1"/>
              </a:solidFill>
              <a:latin typeface="Times New Roman" panose="02020603050405020304" pitchFamily="18" charset="0"/>
              <a:cs typeface="Times New Roman" panose="02020603050405020304" pitchFamily="18" charset="0"/>
            </a:endParaRPr>
          </a:p>
          <a:p>
            <a:pPr marL="11113" marR="155086" indent="49213" algn="ctr">
              <a:spcBef>
                <a:spcPts val="98"/>
              </a:spcBef>
            </a:pPr>
            <a:r>
              <a:rPr lang="en-US" sz="1400" b="1" spc="-5" dirty="0" smtClean="0">
                <a:solidFill>
                  <a:schemeClr val="bg1"/>
                </a:solidFill>
                <a:latin typeface="Times New Roman" panose="02020603050405020304" pitchFamily="18" charset="0"/>
                <a:cs typeface="Times New Roman" panose="02020603050405020304" pitchFamily="18" charset="0"/>
              </a:rPr>
              <a:t>GUJARAT NATIONAL LAW UNIVERSITY </a:t>
            </a:r>
          </a:p>
          <a:p>
            <a:pPr marL="11113" marR="155086" indent="49213" algn="ctr">
              <a:spcBef>
                <a:spcPts val="98"/>
              </a:spcBef>
            </a:pPr>
            <a:r>
              <a:rPr lang="en-US" sz="1400" b="1" spc="-5" dirty="0" smtClean="0">
                <a:solidFill>
                  <a:schemeClr val="bg1"/>
                </a:solidFill>
                <a:latin typeface="Times New Roman" panose="02020603050405020304" pitchFamily="18" charset="0"/>
                <a:cs typeface="Times New Roman" panose="02020603050405020304" pitchFamily="18" charset="0"/>
              </a:rPr>
              <a:t>AND</a:t>
            </a:r>
          </a:p>
          <a:p>
            <a:pPr marL="11113" marR="155086" indent="49213" algn="ctr">
              <a:spcBef>
                <a:spcPts val="98"/>
              </a:spcBef>
            </a:pPr>
            <a:r>
              <a:rPr lang="en-US" sz="1400" b="1" spc="-5" dirty="0" smtClean="0">
                <a:solidFill>
                  <a:schemeClr val="bg1"/>
                </a:solidFill>
                <a:latin typeface="Times New Roman" panose="02020603050405020304" pitchFamily="18" charset="0"/>
                <a:cs typeface="Times New Roman" panose="02020603050405020304" pitchFamily="18" charset="0"/>
              </a:rPr>
              <a:t>IBBI ESSAY COMPETITION - 2019</a:t>
            </a:r>
          </a:p>
          <a:p>
            <a:pPr marL="11113" marR="155086" indent="49213" algn="ctr">
              <a:spcBef>
                <a:spcPts val="98"/>
              </a:spcBef>
            </a:pPr>
            <a:r>
              <a:rPr lang="en-US" sz="1400" b="1" spc="-5" dirty="0" smtClean="0">
                <a:solidFill>
                  <a:schemeClr val="bg1"/>
                </a:solidFill>
                <a:latin typeface="Times New Roman" panose="02020603050405020304" pitchFamily="18" charset="0"/>
                <a:cs typeface="Times New Roman" panose="02020603050405020304" pitchFamily="18" charset="0"/>
              </a:rPr>
              <a:t>ON</a:t>
            </a:r>
          </a:p>
          <a:p>
            <a:pPr marL="11113" marR="155086" indent="49213" algn="ctr">
              <a:spcBef>
                <a:spcPts val="98"/>
              </a:spcBef>
            </a:pPr>
            <a:r>
              <a:rPr lang="en-US" sz="1400" b="1" spc="-5" dirty="0" smtClean="0">
                <a:solidFill>
                  <a:schemeClr val="bg1"/>
                </a:solidFill>
                <a:latin typeface="Times New Roman" panose="02020603050405020304" pitchFamily="18" charset="0"/>
                <a:cs typeface="Times New Roman" panose="02020603050405020304" pitchFamily="18" charset="0"/>
              </a:rPr>
              <a:t>INSOLVENCY </a:t>
            </a:r>
            <a:r>
              <a:rPr lang="en-US" sz="1400" b="1" spc="-5" dirty="0">
                <a:solidFill>
                  <a:schemeClr val="bg1"/>
                </a:solidFill>
                <a:latin typeface="Times New Roman" panose="02020603050405020304" pitchFamily="18" charset="0"/>
                <a:cs typeface="Times New Roman" panose="02020603050405020304" pitchFamily="18" charset="0"/>
              </a:rPr>
              <a:t>&amp; </a:t>
            </a:r>
            <a:r>
              <a:rPr lang="en-US" sz="1400" b="1" spc="-5" dirty="0" smtClean="0">
                <a:solidFill>
                  <a:schemeClr val="bg1"/>
                </a:solidFill>
                <a:latin typeface="Times New Roman" panose="02020603050405020304" pitchFamily="18" charset="0"/>
                <a:cs typeface="Times New Roman" panose="02020603050405020304" pitchFamily="18" charset="0"/>
              </a:rPr>
              <a:t>BANKRUPTCY LAWS</a:t>
            </a:r>
          </a:p>
          <a:p>
            <a:pPr marL="11113" marR="155086" indent="49213" algn="ctr">
              <a:lnSpc>
                <a:spcPct val="150000"/>
              </a:lnSpc>
              <a:spcBef>
                <a:spcPts val="98"/>
              </a:spcBef>
            </a:pPr>
            <a:endParaRPr lang="en-US" sz="1400" b="1" spc="-5" dirty="0">
              <a:solidFill>
                <a:schemeClr val="bg1"/>
              </a:solidFill>
              <a:latin typeface="Times New Roman" panose="02020603050405020304" pitchFamily="18" charset="0"/>
              <a:cs typeface="Times New Roman" panose="02020603050405020304" pitchFamily="18" charset="0"/>
            </a:endParaRPr>
          </a:p>
          <a:p>
            <a:pPr marL="11113" marR="155086" indent="49213">
              <a:spcBef>
                <a:spcPts val="98"/>
              </a:spcBef>
            </a:pPr>
            <a:r>
              <a:rPr lang="en-US" sz="1400" b="1" spc="-5" dirty="0" smtClean="0">
                <a:solidFill>
                  <a:schemeClr val="bg1"/>
                </a:solidFill>
                <a:latin typeface="Times New Roman" panose="02020603050405020304" pitchFamily="18" charset="0"/>
                <a:cs typeface="Times New Roman" panose="02020603050405020304" pitchFamily="18" charset="0"/>
              </a:rPr>
              <a:t>       </a:t>
            </a:r>
            <a:r>
              <a:rPr lang="en-US" sz="1200" b="1" spc="-5" dirty="0" smtClean="0">
                <a:solidFill>
                  <a:srgbClr val="0070C0"/>
                </a:solidFill>
                <a:latin typeface="Times New Roman" panose="02020603050405020304" pitchFamily="18" charset="0"/>
                <a:cs typeface="Times New Roman" panose="02020603050405020304" pitchFamily="18" charset="0"/>
              </a:rPr>
              <a:t>Theme of Essay : </a:t>
            </a:r>
            <a:r>
              <a:rPr lang="en-US" sz="1200" b="1" u="sng" dirty="0" smtClean="0">
                <a:solidFill>
                  <a:srgbClr val="0070C0"/>
                </a:solidFill>
                <a:latin typeface="Times New Roman" panose="02020603050405020304" pitchFamily="18" charset="0"/>
                <a:cs typeface="Times New Roman" panose="02020603050405020304" pitchFamily="18" charset="0"/>
              </a:rPr>
              <a:t>Potential </a:t>
            </a:r>
            <a:r>
              <a:rPr lang="en-US" sz="1200" b="1" u="sng" dirty="0">
                <a:solidFill>
                  <a:srgbClr val="0070C0"/>
                </a:solidFill>
                <a:latin typeface="Times New Roman" panose="02020603050405020304" pitchFamily="18" charset="0"/>
                <a:cs typeface="Times New Roman" panose="02020603050405020304" pitchFamily="18" charset="0"/>
              </a:rPr>
              <a:t>of Strategic Default in the Insolvency and Bankruptcy Code, </a:t>
            </a:r>
            <a:r>
              <a:rPr lang="en-US" sz="1200" b="1" u="sng" dirty="0" smtClean="0">
                <a:solidFill>
                  <a:srgbClr val="0070C0"/>
                </a:solidFill>
                <a:latin typeface="Times New Roman" panose="02020603050405020304" pitchFamily="18" charset="0"/>
                <a:cs typeface="Times New Roman" panose="02020603050405020304" pitchFamily="18" charset="0"/>
              </a:rPr>
              <a:t>2016.</a:t>
            </a:r>
            <a:endParaRPr lang="en-US" sz="200" b="1" u="sng" dirty="0" smtClean="0">
              <a:solidFill>
                <a:srgbClr val="0070C0"/>
              </a:solidFill>
              <a:latin typeface="Times New Roman" panose="02020603050405020304" pitchFamily="18" charset="0"/>
              <a:cs typeface="Times New Roman" panose="02020603050405020304" pitchFamily="18" charset="0"/>
            </a:endParaRPr>
          </a:p>
          <a:p>
            <a:pPr marL="11113" marR="155086" indent="49213">
              <a:spcBef>
                <a:spcPts val="98"/>
              </a:spcBef>
            </a:pPr>
            <a:endParaRPr lang="en-US" sz="1100" spc="-5" dirty="0">
              <a:solidFill>
                <a:schemeClr val="bg1"/>
              </a:solidFill>
              <a:latin typeface="Times New Roman" panose="02020603050405020304" pitchFamily="18" charset="0"/>
              <a:cs typeface="Times New Roman" panose="02020603050405020304" pitchFamily="18" charset="0"/>
            </a:endParaRPr>
          </a:p>
          <a:p>
            <a:pPr marL="168275" marR="155086" indent="163513">
              <a:spcBef>
                <a:spcPts val="98"/>
              </a:spcBef>
            </a:pPr>
            <a:r>
              <a:rPr lang="en-US" sz="1100" b="1" dirty="0">
                <a:solidFill>
                  <a:schemeClr val="bg1"/>
                </a:solidFill>
                <a:latin typeface="Times New Roman" panose="02020603050405020304" pitchFamily="18" charset="0"/>
                <a:cs typeface="Times New Roman" panose="02020603050405020304" pitchFamily="18" charset="0"/>
              </a:rPr>
              <a:t>ABOUT GUJARAT NATIONAL LAW  UNIVERSITY</a:t>
            </a:r>
          </a:p>
          <a:p>
            <a:pPr marL="168275" marR="155086" indent="163513" algn="ctr">
              <a:spcBef>
                <a:spcPts val="98"/>
              </a:spcBef>
            </a:pPr>
            <a:endParaRPr lang="en-US" sz="400" spc="-5" dirty="0">
              <a:solidFill>
                <a:schemeClr val="bg1"/>
              </a:solidFill>
              <a:latin typeface="Times New Roman" panose="02020603050405020304" pitchFamily="18" charset="0"/>
              <a:cs typeface="Times New Roman" panose="02020603050405020304" pitchFamily="18" charset="0"/>
            </a:endParaRPr>
          </a:p>
          <a:p>
            <a:pPr marL="168275" marR="155086" indent="163513" algn="just">
              <a:spcBef>
                <a:spcPts val="98"/>
              </a:spcBef>
            </a:pPr>
            <a:r>
              <a:rPr lang="en-US" sz="1000" b="1" dirty="0">
                <a:solidFill>
                  <a:schemeClr val="bg1"/>
                </a:solidFill>
                <a:latin typeface="Times New Roman" panose="02020603050405020304" pitchFamily="18" charset="0"/>
                <a:cs typeface="Times New Roman" panose="02020603050405020304" pitchFamily="18" charset="0"/>
              </a:rPr>
              <a:t>Gujarat National Law University (GNLU) is a  premier national law university established  under the "Gujarat National Law University  Act, 2003" in the State of Gujarat, INDIA. It  is one of the most prestigious law schools in  India located at Gandhinagar. The University  aims to advance and disseminate learning and  knowledge of law and legal processes and their  role in national and international development;  to develop in the students and the research  scholars a sense of responsibility to serve  society in the field of law by developing skills in regard to advocacy, legal services, legislation,  parliamentary practice, law reforms and such  other matters; to make law and legal processes  efficient instruments of social development;  and to promote inter-disciplinary study of law  in relation to management, technology,  international cooperation and development</a:t>
            </a:r>
            <a:r>
              <a:rPr lang="en-US" sz="1000" b="1" dirty="0" smtClean="0">
                <a:solidFill>
                  <a:schemeClr val="bg1"/>
                </a:solidFill>
                <a:latin typeface="Times New Roman" panose="02020603050405020304" pitchFamily="18" charset="0"/>
                <a:cs typeface="Times New Roman" panose="02020603050405020304" pitchFamily="18" charset="0"/>
              </a:rPr>
              <a:t>.</a:t>
            </a:r>
          </a:p>
          <a:p>
            <a:pPr marL="168275" marR="155086" indent="163513" algn="just">
              <a:spcBef>
                <a:spcPts val="98"/>
              </a:spcBef>
            </a:pPr>
            <a:endParaRPr lang="en-US" sz="1000" b="1" dirty="0">
              <a:solidFill>
                <a:schemeClr val="bg1"/>
              </a:solidFill>
              <a:latin typeface="Times New Roman" panose="02020603050405020304" pitchFamily="18" charset="0"/>
              <a:cs typeface="Times New Roman" panose="02020603050405020304" pitchFamily="18" charset="0"/>
            </a:endParaRPr>
          </a:p>
          <a:p>
            <a:pPr marL="168275" marR="155086" indent="163513" algn="just">
              <a:spcBef>
                <a:spcPts val="98"/>
              </a:spcBef>
            </a:pPr>
            <a:r>
              <a:rPr lang="en-US" sz="1000" b="1" dirty="0">
                <a:solidFill>
                  <a:schemeClr val="bg1"/>
                </a:solidFill>
                <a:latin typeface="Times New Roman" panose="02020603050405020304" pitchFamily="18" charset="0"/>
                <a:cs typeface="Times New Roman" panose="02020603050405020304" pitchFamily="18" charset="0"/>
              </a:rPr>
              <a:t>GNLU is emerging as a Research-based  Teaching University in the country. GNLU has  been complimented for its standards of  academics, relevance, access, equity and  research by the University Grants Commission  of India. Research coupled with solid  grounding in theory prepares students for  various segments of employment- judiciary,  academic or practice</a:t>
            </a:r>
            <a:r>
              <a:rPr lang="en-US" sz="1000" b="1" dirty="0" smtClean="0">
                <a:solidFill>
                  <a:schemeClr val="bg1"/>
                </a:solidFill>
                <a:latin typeface="Times New Roman" panose="02020603050405020304" pitchFamily="18" charset="0"/>
                <a:cs typeface="Times New Roman" panose="02020603050405020304" pitchFamily="18" charset="0"/>
              </a:rPr>
              <a:t>.</a:t>
            </a:r>
          </a:p>
          <a:p>
            <a:pPr marL="168275" marR="155086" indent="163513" algn="just">
              <a:spcBef>
                <a:spcPts val="98"/>
              </a:spcBef>
            </a:pPr>
            <a:endParaRPr lang="en-US" sz="800" b="1" dirty="0" smtClean="0">
              <a:solidFill>
                <a:schemeClr val="bg1"/>
              </a:solidFill>
              <a:latin typeface="Times New Roman" panose="02020603050405020304" pitchFamily="18" charset="0"/>
              <a:cs typeface="Times New Roman" panose="02020603050405020304" pitchFamily="18" charset="0"/>
            </a:endParaRPr>
          </a:p>
          <a:p>
            <a:pPr marL="168275" marR="155086" indent="163513">
              <a:spcBef>
                <a:spcPts val="98"/>
              </a:spcBef>
            </a:pPr>
            <a:r>
              <a:rPr sz="1100" b="1" dirty="0">
                <a:solidFill>
                  <a:schemeClr val="bg1"/>
                </a:solidFill>
                <a:latin typeface="Times New Roman" panose="02020603050405020304" pitchFamily="18" charset="0"/>
                <a:cs typeface="Times New Roman" panose="02020603050405020304" pitchFamily="18" charset="0"/>
              </a:rPr>
              <a:t>ABOUT THE COMPETITION</a:t>
            </a:r>
            <a:endParaRPr lang="en-US" sz="1100" b="1" dirty="0">
              <a:solidFill>
                <a:schemeClr val="bg1"/>
              </a:solidFill>
              <a:latin typeface="Times New Roman" panose="02020603050405020304" pitchFamily="18" charset="0"/>
              <a:cs typeface="Times New Roman" panose="02020603050405020304" pitchFamily="18" charset="0"/>
            </a:endParaRPr>
          </a:p>
          <a:p>
            <a:pPr marL="168275" marR="155086" indent="163513">
              <a:spcBef>
                <a:spcPts val="98"/>
              </a:spcBef>
            </a:pPr>
            <a:endParaRPr sz="500" b="1" dirty="0">
              <a:solidFill>
                <a:schemeClr val="bg1"/>
              </a:solidFill>
              <a:latin typeface="Times New Roman" panose="02020603050405020304" pitchFamily="18" charset="0"/>
              <a:cs typeface="Times New Roman" panose="02020603050405020304" pitchFamily="18" charset="0"/>
            </a:endParaRPr>
          </a:p>
          <a:p>
            <a:pPr marL="168275" marR="155086" indent="163513" algn="just">
              <a:spcBef>
                <a:spcPts val="98"/>
              </a:spcBef>
            </a:pPr>
            <a:r>
              <a:rPr lang="en-US" sz="1000" b="1" dirty="0">
                <a:solidFill>
                  <a:schemeClr val="bg1"/>
                </a:solidFill>
                <a:latin typeface="Times New Roman" panose="02020603050405020304" pitchFamily="18" charset="0"/>
                <a:cs typeface="Times New Roman" panose="02020603050405020304" pitchFamily="18" charset="0"/>
              </a:rPr>
              <a:t>The Insolvency and Bankruptcy Board of India (IBBI). </a:t>
            </a:r>
            <a:r>
              <a:rPr lang="en-US" sz="1000" b="1" dirty="0">
                <a:solidFill>
                  <a:schemeClr val="bg1"/>
                </a:solidFill>
                <a:latin typeface="Times New Roman" panose="02020603050405020304" pitchFamily="18" charset="0"/>
                <a:cs typeface="Times New Roman" panose="02020603050405020304" pitchFamily="18" charset="0"/>
              </a:rPr>
              <a:t>The Insolvency and Bankruptcy (Code) is a major economics reform of this decade and on completion of its two years of implementation, it will be </a:t>
            </a:r>
            <a:r>
              <a:rPr lang="en-US" sz="1000" b="1" dirty="0" smtClean="0">
                <a:solidFill>
                  <a:schemeClr val="bg1"/>
                </a:solidFill>
                <a:latin typeface="Times New Roman" panose="02020603050405020304" pitchFamily="18" charset="0"/>
                <a:cs typeface="Times New Roman" panose="02020603050405020304" pitchFamily="18" charset="0"/>
              </a:rPr>
              <a:t>a great </a:t>
            </a:r>
            <a:r>
              <a:rPr lang="en-US" sz="1000" b="1" dirty="0">
                <a:solidFill>
                  <a:schemeClr val="bg1"/>
                </a:solidFill>
                <a:latin typeface="Times New Roman" panose="02020603050405020304" pitchFamily="18" charset="0"/>
                <a:cs typeface="Times New Roman" panose="02020603050405020304" pitchFamily="18" charset="0"/>
              </a:rPr>
              <a:t>resources for the research and academics to understand in details the change that is in </a:t>
            </a:r>
            <a:r>
              <a:rPr lang="en-US" sz="1000" b="1" dirty="0" smtClean="0">
                <a:solidFill>
                  <a:schemeClr val="bg1"/>
                </a:solidFill>
                <a:latin typeface="Times New Roman" panose="02020603050405020304" pitchFamily="18" charset="0"/>
                <a:cs typeface="Times New Roman" panose="02020603050405020304" pitchFamily="18" charset="0"/>
              </a:rPr>
              <a:t>the </a:t>
            </a:r>
            <a:r>
              <a:rPr lang="en-US" sz="1000" b="1" dirty="0">
                <a:solidFill>
                  <a:schemeClr val="bg1"/>
                </a:solidFill>
                <a:latin typeface="Times New Roman" panose="02020603050405020304" pitchFamily="18" charset="0"/>
                <a:cs typeface="Times New Roman" panose="02020603050405020304" pitchFamily="18" charset="0"/>
              </a:rPr>
              <a:t>offing. in this context the IBBI is </a:t>
            </a:r>
            <a:r>
              <a:rPr lang="en-US" sz="1000" b="1" dirty="0" smtClean="0">
                <a:solidFill>
                  <a:schemeClr val="bg1"/>
                </a:solidFill>
                <a:latin typeface="Times New Roman" panose="02020603050405020304" pitchFamily="18" charset="0"/>
                <a:cs typeface="Times New Roman" panose="02020603050405020304" pitchFamily="18" charset="0"/>
              </a:rPr>
              <a:t>promoting </a:t>
            </a:r>
            <a:r>
              <a:rPr lang="en-US" sz="1000" b="1" dirty="0">
                <a:solidFill>
                  <a:schemeClr val="bg1"/>
                </a:solidFill>
                <a:latin typeface="Times New Roman" panose="02020603050405020304" pitchFamily="18" charset="0"/>
                <a:cs typeface="Times New Roman" panose="02020603050405020304" pitchFamily="18" charset="0"/>
              </a:rPr>
              <a:t>essay competition through Institute of Learning to create </a:t>
            </a:r>
            <a:r>
              <a:rPr lang="en-US" sz="1000" b="1" dirty="0" smtClean="0">
                <a:solidFill>
                  <a:schemeClr val="bg1"/>
                </a:solidFill>
                <a:latin typeface="Times New Roman" panose="02020603050405020304" pitchFamily="18" charset="0"/>
                <a:cs typeface="Times New Roman" panose="02020603050405020304" pitchFamily="18" charset="0"/>
              </a:rPr>
              <a:t>awareness </a:t>
            </a:r>
            <a:r>
              <a:rPr lang="en-US" sz="1000" b="1" dirty="0">
                <a:solidFill>
                  <a:schemeClr val="bg1"/>
                </a:solidFill>
                <a:latin typeface="Times New Roman" panose="02020603050405020304" pitchFamily="18" charset="0"/>
                <a:cs typeface="Times New Roman" panose="02020603050405020304" pitchFamily="18" charset="0"/>
              </a:rPr>
              <a:t>about the insolvency and bankruptcy regime amongst the students of Higher Education, Students of graduation and post-graduation courses of any disciplines, Deemed University and Professional Institute ( institute of Charted </a:t>
            </a:r>
            <a:r>
              <a:rPr lang="en-US" sz="1000" b="1" dirty="0" smtClean="0">
                <a:solidFill>
                  <a:schemeClr val="bg1"/>
                </a:solidFill>
                <a:latin typeface="Times New Roman" panose="02020603050405020304" pitchFamily="18" charset="0"/>
                <a:cs typeface="Times New Roman" panose="02020603050405020304" pitchFamily="18" charset="0"/>
              </a:rPr>
              <a:t>Accountants </a:t>
            </a:r>
            <a:r>
              <a:rPr lang="en-US" sz="1000" b="1" dirty="0">
                <a:solidFill>
                  <a:schemeClr val="bg1"/>
                </a:solidFill>
                <a:latin typeface="Times New Roman" panose="02020603050405020304" pitchFamily="18" charset="0"/>
                <a:cs typeface="Times New Roman" panose="02020603050405020304" pitchFamily="18" charset="0"/>
              </a:rPr>
              <a:t>of India, Institute of Cost Accountants of India and Institute of Company Secretaries of India) can participate in this competition</a:t>
            </a:r>
            <a:endParaRPr sz="1000" b="1" dirty="0">
              <a:solidFill>
                <a:schemeClr val="bg1"/>
              </a:solidFill>
              <a:latin typeface="Times New Roman" panose="02020603050405020304" pitchFamily="18" charset="0"/>
              <a:cs typeface="Times New Roman" panose="02020603050405020304" pitchFamily="18" charset="0"/>
            </a:endParaRPr>
          </a:p>
          <a:p>
            <a:pPr marL="168275" marR="155086" indent="163513" algn="just">
              <a:spcBef>
                <a:spcPts val="98"/>
              </a:spcBef>
            </a:pPr>
            <a:r>
              <a:rPr sz="1000" b="1" dirty="0">
                <a:solidFill>
                  <a:schemeClr val="bg1"/>
                </a:solidFill>
                <a:latin typeface="Times New Roman" panose="02020603050405020304" pitchFamily="18" charset="0"/>
                <a:cs typeface="Times New Roman" panose="02020603050405020304" pitchFamily="18" charset="0"/>
              </a:rPr>
              <a:t>The IBBI announces the Essay Competition on Insolvency and Bankruptcy legislation through institutes of  learning. Under the said scheme the Gujarat National Law University (GNLU) is </a:t>
            </a:r>
            <a:r>
              <a:rPr sz="1000" b="1" dirty="0" err="1">
                <a:solidFill>
                  <a:schemeClr val="bg1"/>
                </a:solidFill>
                <a:latin typeface="Times New Roman" panose="02020603050405020304" pitchFamily="18" charset="0"/>
                <a:cs typeface="Times New Roman" panose="02020603050405020304" pitchFamily="18" charset="0"/>
              </a:rPr>
              <a:t>organinsing</a:t>
            </a:r>
            <a:r>
              <a:rPr sz="1000" b="1" dirty="0">
                <a:solidFill>
                  <a:schemeClr val="bg1"/>
                </a:solidFill>
                <a:latin typeface="Times New Roman" panose="02020603050405020304" pitchFamily="18" charset="0"/>
                <a:cs typeface="Times New Roman" panose="02020603050405020304" pitchFamily="18" charset="0"/>
              </a:rPr>
              <a:t> an essay competition  for the students of GNLU (</a:t>
            </a:r>
            <a:r>
              <a:rPr lang="en-US" sz="1000" b="1" dirty="0">
                <a:solidFill>
                  <a:schemeClr val="bg1"/>
                </a:solidFill>
                <a:latin typeface="Times New Roman" panose="02020603050405020304" pitchFamily="18" charset="0"/>
                <a:cs typeface="Times New Roman" panose="02020603050405020304" pitchFamily="18" charset="0"/>
              </a:rPr>
              <a:t>Under </a:t>
            </a:r>
            <a:r>
              <a:rPr sz="1000" b="1" dirty="0">
                <a:solidFill>
                  <a:schemeClr val="bg1"/>
                </a:solidFill>
                <a:latin typeface="Times New Roman" panose="02020603050405020304" pitchFamily="18" charset="0"/>
                <a:cs typeface="Times New Roman" panose="02020603050405020304" pitchFamily="18" charset="0"/>
              </a:rPr>
              <a:t>Graduate</a:t>
            </a:r>
            <a:r>
              <a:rPr lang="en-US" sz="1000" b="1" dirty="0">
                <a:solidFill>
                  <a:schemeClr val="bg1"/>
                </a:solidFill>
                <a:latin typeface="Times New Roman" panose="02020603050405020304" pitchFamily="18" charset="0"/>
                <a:cs typeface="Times New Roman" panose="02020603050405020304" pitchFamily="18" charset="0"/>
              </a:rPr>
              <a:t> i.e. LLB</a:t>
            </a:r>
            <a:r>
              <a:rPr sz="1000" b="1" dirty="0">
                <a:solidFill>
                  <a:schemeClr val="bg1"/>
                </a:solidFill>
                <a:latin typeface="Times New Roman" panose="02020603050405020304" pitchFamily="18" charset="0"/>
                <a:cs typeface="Times New Roman" panose="02020603050405020304" pitchFamily="18" charset="0"/>
              </a:rPr>
              <a:t> and Postgraduate </a:t>
            </a:r>
            <a:r>
              <a:rPr lang="en-US" sz="1000" b="1" dirty="0" err="1">
                <a:solidFill>
                  <a:schemeClr val="bg1"/>
                </a:solidFill>
                <a:latin typeface="Times New Roman" panose="02020603050405020304" pitchFamily="18" charset="0"/>
                <a:cs typeface="Times New Roman" panose="02020603050405020304" pitchFamily="18" charset="0"/>
              </a:rPr>
              <a:t>Pr</a:t>
            </a:r>
            <a:r>
              <a:rPr sz="1000" b="1" dirty="0" err="1">
                <a:solidFill>
                  <a:schemeClr val="bg1"/>
                </a:solidFill>
                <a:latin typeface="Times New Roman" panose="02020603050405020304" pitchFamily="18" charset="0"/>
                <a:cs typeface="Times New Roman" panose="02020603050405020304" pitchFamily="18" charset="0"/>
              </a:rPr>
              <a:t>ogrammes</a:t>
            </a:r>
            <a:r>
              <a:rPr sz="1000" b="1" dirty="0">
                <a:solidFill>
                  <a:schemeClr val="bg1"/>
                </a:solidFill>
                <a:latin typeface="Times New Roman" panose="02020603050405020304" pitchFamily="18" charset="0"/>
                <a:cs typeface="Times New Roman" panose="02020603050405020304" pitchFamily="18" charset="0"/>
              </a:rPr>
              <a:t> i.e. both LLM and MBA in Financial  Management and Business Laws). Author of the best essay will receive a cash prize of INR 10,000 and  author of second best essay will receive a cash prize of INR 5000.</a:t>
            </a:r>
            <a:endParaRPr lang="en-US" sz="1000" b="1" dirty="0">
              <a:solidFill>
                <a:schemeClr val="bg1"/>
              </a:solidFill>
              <a:latin typeface="Times New Roman" panose="02020603050405020304" pitchFamily="18" charset="0"/>
              <a:cs typeface="Times New Roman" panose="02020603050405020304" pitchFamily="18" charset="0"/>
            </a:endParaRPr>
          </a:p>
          <a:p>
            <a:pPr marL="168275" marR="155086" indent="163513" algn="just">
              <a:spcBef>
                <a:spcPts val="98"/>
              </a:spcBef>
            </a:pPr>
            <a:endParaRPr sz="1000" b="1" dirty="0">
              <a:solidFill>
                <a:schemeClr val="bg1"/>
              </a:solidFill>
              <a:latin typeface="Times New Roman" panose="02020603050405020304" pitchFamily="18" charset="0"/>
              <a:cs typeface="Times New Roman" panose="02020603050405020304" pitchFamily="18" charset="0"/>
            </a:endParaRPr>
          </a:p>
          <a:p>
            <a:pPr marL="168275" marR="155086" indent="163513" algn="just">
              <a:spcBef>
                <a:spcPts val="98"/>
              </a:spcBef>
            </a:pPr>
            <a:r>
              <a:rPr sz="1000" b="1" dirty="0">
                <a:solidFill>
                  <a:schemeClr val="bg1"/>
                </a:solidFill>
                <a:latin typeface="Times New Roman" panose="02020603050405020304" pitchFamily="18" charset="0"/>
                <a:cs typeface="Times New Roman" panose="02020603050405020304" pitchFamily="18" charset="0"/>
              </a:rPr>
              <a:t>Interested students may send their entry as per the following:</a:t>
            </a:r>
            <a:endParaRPr lang="en-US" sz="1000" b="1" dirty="0">
              <a:solidFill>
                <a:schemeClr val="bg1"/>
              </a:solidFill>
              <a:latin typeface="Times New Roman" panose="02020603050405020304" pitchFamily="18" charset="0"/>
              <a:cs typeface="Times New Roman" panose="02020603050405020304" pitchFamily="18" charset="0"/>
            </a:endParaRPr>
          </a:p>
          <a:p>
            <a:pPr marL="168275" marR="155086" indent="163513" algn="just"/>
            <a:endParaRPr sz="1050" spc="-5" dirty="0" smtClean="0">
              <a:solidFill>
                <a:schemeClr val="bg1"/>
              </a:solidFill>
              <a:latin typeface="Times New Roman" panose="02020603050405020304" pitchFamily="18" charset="0"/>
              <a:cs typeface="Times New Roman" panose="02020603050405020304" pitchFamily="18" charset="0"/>
            </a:endParaRPr>
          </a:p>
          <a:p>
            <a:pPr marL="168275" marR="155086" indent="163513"/>
            <a:r>
              <a:rPr sz="1100" b="1" dirty="0" smtClean="0">
                <a:solidFill>
                  <a:schemeClr val="bg1"/>
                </a:solidFill>
                <a:latin typeface="Times New Roman" panose="02020603050405020304" pitchFamily="18" charset="0"/>
                <a:cs typeface="Times New Roman" panose="02020603050405020304" pitchFamily="18" charset="0"/>
              </a:rPr>
              <a:t>DETAILS </a:t>
            </a:r>
            <a:r>
              <a:rPr sz="1100" b="1" dirty="0">
                <a:solidFill>
                  <a:schemeClr val="bg1"/>
                </a:solidFill>
                <a:latin typeface="Times New Roman" panose="02020603050405020304" pitchFamily="18" charset="0"/>
                <a:cs typeface="Times New Roman" panose="02020603050405020304" pitchFamily="18" charset="0"/>
              </a:rPr>
              <a:t>OF THE </a:t>
            </a:r>
            <a:r>
              <a:rPr sz="1100" b="1" dirty="0" smtClean="0">
                <a:solidFill>
                  <a:schemeClr val="bg1"/>
                </a:solidFill>
                <a:latin typeface="Times New Roman" panose="02020603050405020304" pitchFamily="18" charset="0"/>
                <a:cs typeface="Times New Roman" panose="02020603050405020304" pitchFamily="18" charset="0"/>
              </a:rPr>
              <a:t>COMPETITION</a:t>
            </a:r>
            <a:endParaRPr lang="en-US" sz="1100" b="1" dirty="0" smtClean="0">
              <a:solidFill>
                <a:schemeClr val="bg1"/>
              </a:solidFill>
              <a:latin typeface="Times New Roman" panose="02020603050405020304" pitchFamily="18" charset="0"/>
              <a:cs typeface="Times New Roman" panose="02020603050405020304" pitchFamily="18" charset="0"/>
            </a:endParaRPr>
          </a:p>
          <a:p>
            <a:pPr marL="168275" marR="155086" indent="163513"/>
            <a:endParaRPr sz="1100" b="1" dirty="0">
              <a:solidFill>
                <a:schemeClr val="bg1"/>
              </a:solidFill>
              <a:latin typeface="Times New Roman" panose="02020603050405020304" pitchFamily="18" charset="0"/>
              <a:cs typeface="Times New Roman" panose="02020603050405020304" pitchFamily="18" charset="0"/>
            </a:endParaRPr>
          </a:p>
          <a:p>
            <a:pPr marL="168275" marR="155086" indent="163513" algn="just">
              <a:spcBef>
                <a:spcPts val="98"/>
              </a:spcBef>
              <a:buFont typeface="Wingdings" panose="05000000000000000000" pitchFamily="2" charset="2"/>
              <a:buChar char="v"/>
              <a:tabLst>
                <a:tab pos="325806" algn="l"/>
              </a:tabLst>
            </a:pPr>
            <a:r>
              <a:rPr sz="1000" b="1" u="sng" dirty="0" smtClean="0">
                <a:solidFill>
                  <a:srgbClr val="0070C0"/>
                </a:solidFill>
                <a:latin typeface="Times New Roman" panose="02020603050405020304" pitchFamily="18" charset="0"/>
                <a:cs typeface="Times New Roman" panose="02020603050405020304" pitchFamily="18" charset="0"/>
              </a:rPr>
              <a:t>T</a:t>
            </a:r>
            <a:r>
              <a:rPr lang="en-US" sz="1000" b="1" u="sng" dirty="0" smtClean="0">
                <a:solidFill>
                  <a:srgbClr val="0070C0"/>
                </a:solidFill>
                <a:latin typeface="Times New Roman" panose="02020603050405020304" pitchFamily="18" charset="0"/>
                <a:cs typeface="Times New Roman" panose="02020603050405020304" pitchFamily="18" charset="0"/>
              </a:rPr>
              <a:t>heme of Essay</a:t>
            </a:r>
            <a:r>
              <a:rPr sz="1000" b="1" u="sng" dirty="0" smtClean="0">
                <a:solidFill>
                  <a:srgbClr val="0070C0"/>
                </a:solidFill>
                <a:latin typeface="Times New Roman" panose="02020603050405020304" pitchFamily="18" charset="0"/>
                <a:cs typeface="Times New Roman" panose="02020603050405020304" pitchFamily="18" charset="0"/>
              </a:rPr>
              <a:t>: </a:t>
            </a:r>
            <a:r>
              <a:rPr lang="en-US" sz="1000" b="1" u="sng" dirty="0">
                <a:solidFill>
                  <a:srgbClr val="0070C0"/>
                </a:solidFill>
                <a:latin typeface="Times New Roman" panose="02020603050405020304" pitchFamily="18" charset="0"/>
                <a:cs typeface="Times New Roman" panose="02020603050405020304" pitchFamily="18" charset="0"/>
              </a:rPr>
              <a:t>Potential of Strategic Default in the Insolvency and Bankruptcy Code, 2016</a:t>
            </a:r>
            <a:endParaRPr sz="1000" b="1" u="sng" dirty="0">
              <a:solidFill>
                <a:srgbClr val="0070C0"/>
              </a:solidFill>
              <a:latin typeface="Times New Roman" panose="02020603050405020304" pitchFamily="18" charset="0"/>
              <a:cs typeface="Times New Roman" panose="02020603050405020304" pitchFamily="18" charset="0"/>
            </a:endParaRPr>
          </a:p>
          <a:p>
            <a:pPr marL="168275" marR="155086" indent="163513" algn="just">
              <a:spcBef>
                <a:spcPts val="98"/>
              </a:spcBef>
              <a:buFont typeface="Wingdings" panose="05000000000000000000" pitchFamily="2" charset="2"/>
              <a:buChar char="v"/>
              <a:tabLst>
                <a:tab pos="325806" algn="l"/>
              </a:tabLst>
            </a:pPr>
            <a:r>
              <a:rPr sz="1000" b="1" dirty="0">
                <a:solidFill>
                  <a:schemeClr val="bg1"/>
                </a:solidFill>
                <a:latin typeface="Times New Roman" panose="02020603050405020304" pitchFamily="18" charset="0"/>
                <a:cs typeface="Times New Roman" panose="02020603050405020304" pitchFamily="18" charset="0"/>
              </a:rPr>
              <a:t>Competition is open for entries from </a:t>
            </a:r>
            <a:r>
              <a:rPr lang="en-US" sz="1000" b="1" dirty="0">
                <a:solidFill>
                  <a:schemeClr val="bg1"/>
                </a:solidFill>
                <a:latin typeface="Times New Roman" panose="02020603050405020304" pitchFamily="18" charset="0"/>
                <a:cs typeface="Times New Roman" panose="02020603050405020304" pitchFamily="18" charset="0"/>
              </a:rPr>
              <a:t>10th February </a:t>
            </a:r>
            <a:r>
              <a:rPr sz="1000" b="1" dirty="0">
                <a:solidFill>
                  <a:schemeClr val="bg1"/>
                </a:solidFill>
                <a:latin typeface="Times New Roman" panose="02020603050405020304" pitchFamily="18" charset="0"/>
                <a:cs typeface="Times New Roman" panose="02020603050405020304" pitchFamily="18" charset="0"/>
              </a:rPr>
              <a:t>-1</a:t>
            </a:r>
            <a:r>
              <a:rPr lang="en-US" sz="1000" b="1" dirty="0" smtClean="0">
                <a:solidFill>
                  <a:schemeClr val="bg1"/>
                </a:solidFill>
                <a:latin typeface="Times New Roman" panose="02020603050405020304" pitchFamily="18" charset="0"/>
                <a:cs typeface="Times New Roman" panose="02020603050405020304" pitchFamily="18" charset="0"/>
              </a:rPr>
              <a:t>0th</a:t>
            </a:r>
            <a:r>
              <a:rPr sz="1000" b="1" dirty="0" smtClean="0">
                <a:solidFill>
                  <a:schemeClr val="bg1"/>
                </a:solidFill>
                <a:latin typeface="Times New Roman" panose="02020603050405020304" pitchFamily="18" charset="0"/>
                <a:cs typeface="Times New Roman" panose="02020603050405020304" pitchFamily="18" charset="0"/>
              </a:rPr>
              <a:t> </a:t>
            </a:r>
            <a:r>
              <a:rPr lang="en-US" sz="1000" b="1" dirty="0">
                <a:solidFill>
                  <a:schemeClr val="bg1"/>
                </a:solidFill>
                <a:latin typeface="Times New Roman" panose="02020603050405020304" pitchFamily="18" charset="0"/>
                <a:cs typeface="Times New Roman" panose="02020603050405020304" pitchFamily="18" charset="0"/>
              </a:rPr>
              <a:t>April</a:t>
            </a:r>
            <a:r>
              <a:rPr sz="1000" b="1" dirty="0">
                <a:solidFill>
                  <a:schemeClr val="bg1"/>
                </a:solidFill>
                <a:latin typeface="Times New Roman" panose="02020603050405020304" pitchFamily="18" charset="0"/>
                <a:cs typeface="Times New Roman" panose="02020603050405020304" pitchFamily="18" charset="0"/>
              </a:rPr>
              <a:t> 201</a:t>
            </a:r>
            <a:r>
              <a:rPr lang="en-US" sz="1000" b="1" dirty="0">
                <a:solidFill>
                  <a:schemeClr val="bg1"/>
                </a:solidFill>
                <a:latin typeface="Times New Roman" panose="02020603050405020304" pitchFamily="18" charset="0"/>
                <a:cs typeface="Times New Roman" panose="02020603050405020304" pitchFamily="18" charset="0"/>
              </a:rPr>
              <a:t>9</a:t>
            </a:r>
            <a:r>
              <a:rPr sz="1000" b="1" dirty="0">
                <a:solidFill>
                  <a:schemeClr val="bg1"/>
                </a:solidFill>
                <a:latin typeface="Times New Roman" panose="02020603050405020304" pitchFamily="18" charset="0"/>
                <a:cs typeface="Times New Roman" panose="02020603050405020304" pitchFamily="18" charset="0"/>
              </a:rPr>
              <a:t> (23:59 Hours)</a:t>
            </a:r>
          </a:p>
          <a:p>
            <a:pPr marL="168275" marR="155086" indent="163513" algn="just">
              <a:spcBef>
                <a:spcPts val="98"/>
              </a:spcBef>
              <a:buFont typeface="Wingdings" panose="05000000000000000000" pitchFamily="2" charset="2"/>
              <a:buChar char="v"/>
              <a:tabLst>
                <a:tab pos="325806" algn="l"/>
              </a:tabLst>
            </a:pPr>
            <a:r>
              <a:rPr sz="1000" b="1" dirty="0">
                <a:solidFill>
                  <a:schemeClr val="bg1"/>
                </a:solidFill>
                <a:latin typeface="Times New Roman" panose="02020603050405020304" pitchFamily="18" charset="0"/>
                <a:cs typeface="Times New Roman" panose="02020603050405020304" pitchFamily="18" charset="0"/>
              </a:rPr>
              <a:t>Word limit: Minimum </a:t>
            </a:r>
            <a:r>
              <a:rPr lang="en-US" sz="1000" b="1" dirty="0">
                <a:solidFill>
                  <a:schemeClr val="bg1"/>
                </a:solidFill>
                <a:latin typeface="Times New Roman" panose="02020603050405020304" pitchFamily="18" charset="0"/>
                <a:cs typeface="Times New Roman" panose="02020603050405020304" pitchFamily="18" charset="0"/>
              </a:rPr>
              <a:t>4</a:t>
            </a:r>
            <a:r>
              <a:rPr sz="1000" b="1" dirty="0">
                <a:solidFill>
                  <a:schemeClr val="bg1"/>
                </a:solidFill>
                <a:latin typeface="Times New Roman" panose="02020603050405020304" pitchFamily="18" charset="0"/>
                <a:cs typeface="Times New Roman" panose="02020603050405020304" pitchFamily="18" charset="0"/>
              </a:rPr>
              <a:t>000 words, Maximum </a:t>
            </a:r>
            <a:r>
              <a:rPr lang="en-US" sz="1000" b="1" dirty="0">
                <a:solidFill>
                  <a:schemeClr val="bg1"/>
                </a:solidFill>
                <a:latin typeface="Times New Roman" panose="02020603050405020304" pitchFamily="18" charset="0"/>
                <a:cs typeface="Times New Roman" panose="02020603050405020304" pitchFamily="18" charset="0"/>
              </a:rPr>
              <a:t>8</a:t>
            </a:r>
            <a:r>
              <a:rPr sz="1000" b="1" dirty="0">
                <a:solidFill>
                  <a:schemeClr val="bg1"/>
                </a:solidFill>
                <a:latin typeface="Times New Roman" panose="02020603050405020304" pitchFamily="18" charset="0"/>
                <a:cs typeface="Times New Roman" panose="02020603050405020304" pitchFamily="18" charset="0"/>
              </a:rPr>
              <a:t>000 words</a:t>
            </a:r>
          </a:p>
          <a:p>
            <a:pPr marL="168275" marR="155086" indent="163513" algn="just">
              <a:spcBef>
                <a:spcPts val="98"/>
              </a:spcBef>
              <a:buFont typeface="Wingdings" panose="05000000000000000000" pitchFamily="2" charset="2"/>
              <a:buChar char="v"/>
              <a:tabLst>
                <a:tab pos="325806" algn="l"/>
              </a:tabLst>
            </a:pPr>
            <a:r>
              <a:rPr lang="en-US" sz="1000" b="1" dirty="0">
                <a:solidFill>
                  <a:schemeClr val="bg1"/>
                </a:solidFill>
                <a:latin typeface="Times New Roman" panose="02020603050405020304" pitchFamily="18" charset="0"/>
                <a:cs typeface="Times New Roman" panose="02020603050405020304" pitchFamily="18" charset="0"/>
              </a:rPr>
              <a:t>Font Type: Times New Roman; Font Size: Heading-14, Text-12; Line Spacing: </a:t>
            </a:r>
            <a:r>
              <a:rPr lang="en-US" sz="1000" b="1" dirty="0" smtClean="0">
                <a:solidFill>
                  <a:schemeClr val="bg1"/>
                </a:solidFill>
                <a:latin typeface="Times New Roman" panose="02020603050405020304" pitchFamily="18" charset="0"/>
                <a:cs typeface="Times New Roman" panose="02020603050405020304" pitchFamily="18" charset="0"/>
              </a:rPr>
              <a:t>1.5</a:t>
            </a:r>
          </a:p>
          <a:p>
            <a:pPr marL="168275" marR="155086" indent="163513" algn="just">
              <a:spcBef>
                <a:spcPts val="98"/>
              </a:spcBef>
              <a:buFont typeface="Wingdings" panose="05000000000000000000" pitchFamily="2" charset="2"/>
              <a:buChar char="v"/>
              <a:tabLst>
                <a:tab pos="325806" algn="l"/>
              </a:tabLst>
            </a:pPr>
            <a:r>
              <a:rPr sz="1000" b="1" dirty="0" smtClean="0">
                <a:solidFill>
                  <a:schemeClr val="bg1"/>
                </a:solidFill>
                <a:latin typeface="Times New Roman" panose="02020603050405020304" pitchFamily="18" charset="0"/>
                <a:cs typeface="Times New Roman" panose="02020603050405020304" pitchFamily="18" charset="0"/>
              </a:rPr>
              <a:t>Essay </a:t>
            </a:r>
            <a:r>
              <a:rPr sz="1000" b="1" dirty="0">
                <a:solidFill>
                  <a:schemeClr val="bg1"/>
                </a:solidFill>
                <a:latin typeface="Times New Roman" panose="02020603050405020304" pitchFamily="18" charset="0"/>
                <a:cs typeface="Times New Roman" panose="02020603050405020304" pitchFamily="18" charset="0"/>
              </a:rPr>
              <a:t>must be original, unpublished and should have bibliography. It has to be type written on </a:t>
            </a:r>
            <a:r>
              <a:rPr sz="1000" b="1" dirty="0" smtClean="0">
                <a:solidFill>
                  <a:schemeClr val="bg1"/>
                </a:solidFill>
                <a:latin typeface="Times New Roman" panose="02020603050405020304" pitchFamily="18" charset="0"/>
                <a:cs typeface="Times New Roman" panose="02020603050405020304" pitchFamily="18" charset="0"/>
              </a:rPr>
              <a:t>A4</a:t>
            </a:r>
            <a:r>
              <a:rPr lang="en-US" sz="1000" b="1" dirty="0">
                <a:solidFill>
                  <a:schemeClr val="bg1"/>
                </a:solidFill>
                <a:latin typeface="Times New Roman" panose="02020603050405020304" pitchFamily="18" charset="0"/>
                <a:cs typeface="Times New Roman" panose="02020603050405020304" pitchFamily="18" charset="0"/>
              </a:rPr>
              <a:t> </a:t>
            </a:r>
            <a:r>
              <a:rPr sz="1000" b="1" dirty="0" smtClean="0">
                <a:solidFill>
                  <a:schemeClr val="bg1"/>
                </a:solidFill>
                <a:latin typeface="Times New Roman" panose="02020603050405020304" pitchFamily="18" charset="0"/>
                <a:cs typeface="Times New Roman" panose="02020603050405020304" pitchFamily="18" charset="0"/>
              </a:rPr>
              <a:t>size </a:t>
            </a:r>
            <a:r>
              <a:rPr sz="1000" b="1" dirty="0">
                <a:solidFill>
                  <a:schemeClr val="bg1"/>
                </a:solidFill>
                <a:latin typeface="Times New Roman" panose="02020603050405020304" pitchFamily="18" charset="0"/>
                <a:cs typeface="Times New Roman" panose="02020603050405020304" pitchFamily="18" charset="0"/>
              </a:rPr>
              <a:t>paper.</a:t>
            </a:r>
          </a:p>
          <a:p>
            <a:pPr marL="168275" marR="155086" indent="163513" algn="just">
              <a:spcBef>
                <a:spcPts val="98"/>
              </a:spcBef>
              <a:buFont typeface="Wingdings" panose="05000000000000000000" pitchFamily="2" charset="2"/>
              <a:buChar char="v"/>
              <a:tabLst>
                <a:tab pos="325806" algn="l"/>
              </a:tabLst>
            </a:pPr>
            <a:r>
              <a:rPr sz="1000" b="1" dirty="0">
                <a:solidFill>
                  <a:schemeClr val="bg1"/>
                </a:solidFill>
                <a:latin typeface="Times New Roman" panose="02020603050405020304" pitchFamily="18" charset="0"/>
                <a:cs typeface="Times New Roman" panose="02020603050405020304" pitchFamily="18" charset="0"/>
              </a:rPr>
              <a:t>Citation Method: OSCOLA, 4th Edition</a:t>
            </a:r>
          </a:p>
          <a:p>
            <a:pPr marL="168275" marR="155086" indent="163513" algn="just">
              <a:spcBef>
                <a:spcPts val="98"/>
              </a:spcBef>
              <a:buFont typeface="Wingdings" panose="05000000000000000000" pitchFamily="2" charset="2"/>
              <a:buChar char="v"/>
              <a:tabLst>
                <a:tab pos="325181" algn="l"/>
                <a:tab pos="325806" algn="l"/>
              </a:tabLst>
            </a:pPr>
            <a:r>
              <a:rPr sz="1000" b="1" dirty="0">
                <a:solidFill>
                  <a:schemeClr val="bg1"/>
                </a:solidFill>
                <a:latin typeface="Times New Roman" panose="02020603050405020304" pitchFamily="18" charset="0"/>
                <a:cs typeface="Times New Roman" panose="02020603050405020304" pitchFamily="18" charset="0"/>
              </a:rPr>
              <a:t>Submissions will be subject to plagiarism check. The University has the right to reject </a:t>
            </a:r>
            <a:r>
              <a:rPr sz="1000" b="1" dirty="0" smtClean="0">
                <a:solidFill>
                  <a:schemeClr val="bg1"/>
                </a:solidFill>
                <a:latin typeface="Times New Roman" panose="02020603050405020304" pitchFamily="18" charset="0"/>
                <a:cs typeface="Times New Roman" panose="02020603050405020304" pitchFamily="18" charset="0"/>
              </a:rPr>
              <a:t>essays</a:t>
            </a:r>
            <a:r>
              <a:rPr lang="en-US" sz="1000" b="1" dirty="0">
                <a:solidFill>
                  <a:schemeClr val="bg1"/>
                </a:solidFill>
                <a:latin typeface="Times New Roman" panose="02020603050405020304" pitchFamily="18" charset="0"/>
                <a:cs typeface="Times New Roman" panose="02020603050405020304" pitchFamily="18" charset="0"/>
              </a:rPr>
              <a:t> </a:t>
            </a:r>
            <a:r>
              <a:rPr sz="1000" b="1" dirty="0" smtClean="0">
                <a:solidFill>
                  <a:schemeClr val="bg1"/>
                </a:solidFill>
                <a:latin typeface="Times New Roman" panose="02020603050405020304" pitchFamily="18" charset="0"/>
                <a:cs typeface="Times New Roman" panose="02020603050405020304" pitchFamily="18" charset="0"/>
              </a:rPr>
              <a:t>found</a:t>
            </a:r>
            <a:r>
              <a:rPr lang="en-US" sz="1000" b="1" dirty="0" smtClean="0">
                <a:solidFill>
                  <a:schemeClr val="bg1"/>
                </a:solidFill>
                <a:latin typeface="Times New Roman" panose="02020603050405020304" pitchFamily="18" charset="0"/>
                <a:cs typeface="Times New Roman" panose="02020603050405020304" pitchFamily="18" charset="0"/>
              </a:rPr>
              <a:t> </a:t>
            </a:r>
            <a:r>
              <a:rPr sz="1000" b="1" dirty="0">
                <a:solidFill>
                  <a:schemeClr val="bg1"/>
                </a:solidFill>
                <a:latin typeface="Times New Roman" panose="02020603050405020304" pitchFamily="18" charset="0"/>
                <a:cs typeface="Times New Roman" panose="02020603050405020304" pitchFamily="18" charset="0"/>
              </a:rPr>
              <a:t>to be  plagiarized.</a:t>
            </a:r>
          </a:p>
          <a:p>
            <a:pPr marL="168275" marR="155086" indent="163513" algn="just">
              <a:spcBef>
                <a:spcPts val="98"/>
              </a:spcBef>
              <a:buFont typeface="Wingdings" panose="05000000000000000000" pitchFamily="2" charset="2"/>
              <a:buChar char="v"/>
              <a:tabLst>
                <a:tab pos="325181" algn="l"/>
                <a:tab pos="325806" algn="l"/>
              </a:tabLst>
            </a:pPr>
            <a:r>
              <a:rPr sz="1000" b="1" dirty="0">
                <a:solidFill>
                  <a:schemeClr val="bg1"/>
                </a:solidFill>
                <a:latin typeface="Times New Roman" panose="02020603050405020304" pitchFamily="18" charset="0"/>
                <a:cs typeface="Times New Roman" panose="02020603050405020304" pitchFamily="18" charset="0"/>
              </a:rPr>
              <a:t>The identity of the author must not be mentioned in the text of the submission. Details of the</a:t>
            </a:r>
            <a:r>
              <a:rPr lang="en-US" sz="1000" b="1" dirty="0">
                <a:solidFill>
                  <a:schemeClr val="bg1"/>
                </a:solidFill>
                <a:latin typeface="Times New Roman" panose="02020603050405020304" pitchFamily="18" charset="0"/>
                <a:cs typeface="Times New Roman" panose="02020603050405020304" pitchFamily="18" charset="0"/>
              </a:rPr>
              <a:t> </a:t>
            </a:r>
            <a:r>
              <a:rPr sz="1000" b="1" dirty="0" smtClean="0">
                <a:solidFill>
                  <a:schemeClr val="bg1"/>
                </a:solidFill>
                <a:latin typeface="Times New Roman" panose="02020603050405020304" pitchFamily="18" charset="0"/>
                <a:cs typeface="Times New Roman" panose="02020603050405020304" pitchFamily="18" charset="0"/>
              </a:rPr>
              <a:t>author</a:t>
            </a:r>
            <a:r>
              <a:rPr lang="en-US" sz="1000" b="1" dirty="0" smtClean="0">
                <a:solidFill>
                  <a:schemeClr val="bg1"/>
                </a:solidFill>
                <a:latin typeface="Times New Roman" panose="02020603050405020304" pitchFamily="18" charset="0"/>
                <a:cs typeface="Times New Roman" panose="02020603050405020304" pitchFamily="18" charset="0"/>
              </a:rPr>
              <a:t>  </a:t>
            </a:r>
            <a:r>
              <a:rPr sz="1000" b="1" dirty="0" smtClean="0">
                <a:solidFill>
                  <a:schemeClr val="bg1"/>
                </a:solidFill>
                <a:latin typeface="Times New Roman" panose="02020603050405020304" pitchFamily="18" charset="0"/>
                <a:cs typeface="Times New Roman" panose="02020603050405020304" pitchFamily="18" charset="0"/>
              </a:rPr>
              <a:t>viz.  Name,</a:t>
            </a:r>
            <a:endParaRPr lang="en-US" sz="1000" b="1" dirty="0">
              <a:solidFill>
                <a:schemeClr val="bg1"/>
              </a:solidFill>
              <a:latin typeface="Times New Roman" panose="02020603050405020304" pitchFamily="18" charset="0"/>
              <a:cs typeface="Times New Roman" panose="02020603050405020304" pitchFamily="18" charset="0"/>
            </a:endParaRPr>
          </a:p>
          <a:p>
            <a:pPr marL="168275" marR="155086" algn="just">
              <a:spcBef>
                <a:spcPts val="98"/>
              </a:spcBef>
              <a:tabLst>
                <a:tab pos="325181" algn="l"/>
                <a:tab pos="325806" algn="l"/>
              </a:tabLst>
            </a:pPr>
            <a:r>
              <a:rPr lang="en-US" sz="1000" b="1" dirty="0" smtClean="0">
                <a:solidFill>
                  <a:schemeClr val="bg1"/>
                </a:solidFill>
                <a:latin typeface="Times New Roman" panose="02020603050405020304" pitchFamily="18" charset="0"/>
                <a:cs typeface="Times New Roman" panose="02020603050405020304" pitchFamily="18" charset="0"/>
              </a:rPr>
              <a:t>      </a:t>
            </a:r>
            <a:r>
              <a:rPr sz="1000" b="1" dirty="0" smtClean="0">
                <a:solidFill>
                  <a:schemeClr val="bg1"/>
                </a:solidFill>
                <a:latin typeface="Times New Roman" panose="02020603050405020304" pitchFamily="18" charset="0"/>
                <a:cs typeface="Times New Roman" panose="02020603050405020304" pitchFamily="18" charset="0"/>
              </a:rPr>
              <a:t>Semester, Year, Email Address and Phone Number should be mentioned in a</a:t>
            </a:r>
            <a:r>
              <a:rPr lang="en-US" sz="1000" b="1" dirty="0" smtClean="0">
                <a:solidFill>
                  <a:schemeClr val="bg1"/>
                </a:solidFill>
                <a:latin typeface="Times New Roman" panose="02020603050405020304" pitchFamily="18" charset="0"/>
                <a:cs typeface="Times New Roman" panose="02020603050405020304" pitchFamily="18" charset="0"/>
              </a:rPr>
              <a:t> </a:t>
            </a:r>
            <a:r>
              <a:rPr sz="1000" b="1" dirty="0" smtClean="0">
                <a:solidFill>
                  <a:schemeClr val="bg1"/>
                </a:solidFill>
                <a:latin typeface="Times New Roman" panose="02020603050405020304" pitchFamily="18" charset="0"/>
                <a:cs typeface="Times New Roman" panose="02020603050405020304" pitchFamily="18" charset="0"/>
              </a:rPr>
              <a:t>cover page</a:t>
            </a:r>
            <a:r>
              <a:rPr lang="en-US" sz="1000" b="1" dirty="0">
                <a:solidFill>
                  <a:schemeClr val="bg1"/>
                </a:solidFill>
                <a:latin typeface="Times New Roman" panose="02020603050405020304" pitchFamily="18" charset="0"/>
                <a:cs typeface="Times New Roman" panose="02020603050405020304" pitchFamily="18" charset="0"/>
              </a:rPr>
              <a:t> </a:t>
            </a:r>
            <a:r>
              <a:rPr sz="1000" b="1" dirty="0" smtClean="0">
                <a:solidFill>
                  <a:schemeClr val="bg1"/>
                </a:solidFill>
                <a:latin typeface="Times New Roman" panose="02020603050405020304" pitchFamily="18" charset="0"/>
                <a:cs typeface="Times New Roman" panose="02020603050405020304" pitchFamily="18" charset="0"/>
              </a:rPr>
              <a:t>accompanying </a:t>
            </a:r>
            <a:r>
              <a:rPr sz="1000" b="1" dirty="0">
                <a:solidFill>
                  <a:schemeClr val="bg1"/>
                </a:solidFill>
                <a:latin typeface="Times New Roman" panose="02020603050405020304" pitchFamily="18" charset="0"/>
                <a:cs typeface="Times New Roman" panose="02020603050405020304" pitchFamily="18" charset="0"/>
              </a:rPr>
              <a:t>the text.</a:t>
            </a:r>
          </a:p>
          <a:p>
            <a:pPr marL="168275" marR="155086" indent="163513" algn="just">
              <a:spcBef>
                <a:spcPts val="98"/>
              </a:spcBef>
              <a:buFont typeface="Wingdings" panose="05000000000000000000" pitchFamily="2" charset="2"/>
              <a:buChar char="v"/>
              <a:tabLst>
                <a:tab pos="325806" algn="l"/>
              </a:tabLst>
            </a:pPr>
            <a:r>
              <a:rPr sz="1000" b="1" dirty="0">
                <a:solidFill>
                  <a:schemeClr val="bg1"/>
                </a:solidFill>
                <a:latin typeface="Times New Roman" panose="02020603050405020304" pitchFamily="18" charset="0"/>
                <a:cs typeface="Times New Roman" panose="02020603050405020304" pitchFamily="18" charset="0"/>
              </a:rPr>
              <a:t>Co-authorship is not allowed</a:t>
            </a:r>
          </a:p>
          <a:p>
            <a:pPr marL="168275" marR="155086" indent="163513" algn="just">
              <a:spcBef>
                <a:spcPts val="98"/>
              </a:spcBef>
              <a:buFont typeface="Wingdings" panose="05000000000000000000" pitchFamily="2" charset="2"/>
              <a:buChar char="v"/>
              <a:tabLst>
                <a:tab pos="325806" algn="l"/>
              </a:tabLst>
            </a:pPr>
            <a:r>
              <a:rPr sz="1000" b="1" dirty="0">
                <a:solidFill>
                  <a:schemeClr val="bg1"/>
                </a:solidFill>
                <a:latin typeface="Times New Roman" panose="02020603050405020304" pitchFamily="18" charset="0"/>
                <a:cs typeface="Times New Roman" panose="02020603050405020304" pitchFamily="18" charset="0"/>
              </a:rPr>
              <a:t>Certificate of Participation will be issued to all </a:t>
            </a:r>
            <a:r>
              <a:rPr sz="1000" b="1" dirty="0" smtClean="0">
                <a:solidFill>
                  <a:schemeClr val="bg1"/>
                </a:solidFill>
                <a:latin typeface="Times New Roman" panose="02020603050405020304" pitchFamily="18" charset="0"/>
                <a:cs typeface="Times New Roman" panose="02020603050405020304" pitchFamily="18" charset="0"/>
              </a:rPr>
              <a:t>participants</a:t>
            </a:r>
            <a:endParaRPr sz="1000" b="1" dirty="0">
              <a:solidFill>
                <a:schemeClr val="bg1"/>
              </a:solidFill>
              <a:latin typeface="Times New Roman" panose="02020603050405020304" pitchFamily="18" charset="0"/>
              <a:cs typeface="Times New Roman" panose="02020603050405020304" pitchFamily="18" charset="0"/>
            </a:endParaRPr>
          </a:p>
          <a:p>
            <a:pPr marL="168275" marR="155086" indent="163513" algn="just">
              <a:spcBef>
                <a:spcPts val="98"/>
              </a:spcBef>
              <a:buFont typeface="Wingdings" panose="05000000000000000000" pitchFamily="2" charset="2"/>
              <a:buChar char="v"/>
              <a:tabLst>
                <a:tab pos="325806" algn="l"/>
              </a:tabLst>
            </a:pPr>
            <a:r>
              <a:rPr lang="en-US" sz="1000" b="1" dirty="0" smtClean="0">
                <a:solidFill>
                  <a:schemeClr val="bg1"/>
                </a:solidFill>
                <a:latin typeface="Times New Roman" panose="02020603050405020304" pitchFamily="18" charset="0"/>
                <a:cs typeface="Times New Roman" panose="02020603050405020304" pitchFamily="18" charset="0"/>
              </a:rPr>
              <a:t>All the Entries must be </a:t>
            </a:r>
            <a:r>
              <a:rPr lang="en-US" sz="1000" b="1" dirty="0">
                <a:solidFill>
                  <a:schemeClr val="bg1"/>
                </a:solidFill>
                <a:latin typeface="Times New Roman" panose="02020603050405020304" pitchFamily="18" charset="0"/>
                <a:cs typeface="Times New Roman" panose="02020603050405020304" pitchFamily="18" charset="0"/>
              </a:rPr>
              <a:t>sent to </a:t>
            </a:r>
            <a:r>
              <a:rPr lang="en-US" sz="1000" b="1" dirty="0" smtClean="0">
                <a:solidFill>
                  <a:srgbClr val="0070C0"/>
                </a:solidFill>
                <a:latin typeface="Times New Roman" panose="02020603050405020304" pitchFamily="18" charset="0"/>
                <a:cs typeface="Times New Roman" panose="02020603050405020304" pitchFamily="18" charset="0"/>
              </a:rPr>
              <a:t>gnlu-ibbiessay@gnlu.ac.in</a:t>
            </a:r>
            <a:r>
              <a:rPr lang="en-US" sz="1000" b="1" dirty="0" smtClean="0">
                <a:solidFill>
                  <a:schemeClr val="bg1"/>
                </a:solidFill>
                <a:latin typeface="Times New Roman" panose="02020603050405020304" pitchFamily="18" charset="0"/>
                <a:cs typeface="Times New Roman" panose="02020603050405020304" pitchFamily="18" charset="0"/>
              </a:rPr>
              <a:t> </a:t>
            </a:r>
          </a:p>
          <a:p>
            <a:pPr marL="168275" marR="155086" indent="163513" algn="just">
              <a:spcBef>
                <a:spcPts val="98"/>
              </a:spcBef>
              <a:buFont typeface="Wingdings" panose="05000000000000000000" pitchFamily="2" charset="2"/>
              <a:buChar char="v"/>
              <a:tabLst>
                <a:tab pos="325806" algn="l"/>
              </a:tabLst>
            </a:pPr>
            <a:r>
              <a:rPr sz="1000" b="1" dirty="0" smtClean="0">
                <a:solidFill>
                  <a:schemeClr val="bg1"/>
                </a:solidFill>
                <a:latin typeface="Times New Roman" panose="02020603050405020304" pitchFamily="18" charset="0"/>
                <a:cs typeface="Times New Roman" panose="02020603050405020304" pitchFamily="18" charset="0"/>
              </a:rPr>
              <a:t>Queries </a:t>
            </a:r>
            <a:r>
              <a:rPr sz="1000" b="1" dirty="0">
                <a:solidFill>
                  <a:schemeClr val="bg1"/>
                </a:solidFill>
                <a:latin typeface="Times New Roman" panose="02020603050405020304" pitchFamily="18" charset="0"/>
                <a:cs typeface="Times New Roman" panose="02020603050405020304" pitchFamily="18" charset="0"/>
              </a:rPr>
              <a:t>can be addressed to </a:t>
            </a:r>
            <a:r>
              <a:rPr lang="en-US" sz="1000" b="1" dirty="0" smtClean="0">
                <a:solidFill>
                  <a:srgbClr val="0070C0"/>
                </a:solidFill>
                <a:latin typeface="Times New Roman" panose="02020603050405020304" pitchFamily="18" charset="0"/>
                <a:cs typeface="Times New Roman" panose="02020603050405020304" pitchFamily="18" charset="0"/>
              </a:rPr>
              <a:t>gnlu-ibbiessay@gnlu.ac.in</a:t>
            </a:r>
          </a:p>
          <a:p>
            <a:pPr marR="5003" algn="just">
              <a:lnSpc>
                <a:spcPct val="93800"/>
              </a:lnSpc>
              <a:spcBef>
                <a:spcPts val="650"/>
              </a:spcBef>
              <a:tabLst>
                <a:tab pos="325806" algn="l"/>
              </a:tabLst>
            </a:pPr>
            <a:endParaRPr lang="en-US" sz="1000" b="1" dirty="0">
              <a:solidFill>
                <a:schemeClr val="bg1"/>
              </a:solidFill>
              <a:latin typeface="Times New Roman" panose="02020603050405020304" pitchFamily="18" charset="0"/>
              <a:cs typeface="Times New Roman" panose="02020603050405020304" pitchFamily="18" charset="0"/>
            </a:endParaRPr>
          </a:p>
          <a:p>
            <a:pPr marR="5003" algn="just">
              <a:lnSpc>
                <a:spcPct val="93800"/>
              </a:lnSpc>
              <a:spcBef>
                <a:spcPts val="650"/>
              </a:spcBef>
              <a:tabLst>
                <a:tab pos="325806" algn="l"/>
              </a:tabLst>
            </a:pPr>
            <a:endParaRPr sz="1200" b="1" dirty="0">
              <a:ln>
                <a:solidFill>
                  <a:srgbClr val="0070C0"/>
                </a:solidFill>
              </a:ln>
              <a:solidFill>
                <a:srgbClr val="00B0F0"/>
              </a:solidFill>
              <a:latin typeface="BatangChe" panose="02030609000101010101" pitchFamily="49" charset="-127"/>
              <a:ea typeface="BatangChe" panose="02030609000101010101" pitchFamily="49" charset="-127"/>
              <a:cs typeface="Times New Roman" panose="02020603050405020304" pitchFamily="18" charset="0"/>
            </a:endParaRPr>
          </a:p>
        </p:txBody>
      </p:sp>
      <p:sp>
        <p:nvSpPr>
          <p:cNvPr id="3" name="object 6"/>
          <p:cNvSpPr/>
          <p:nvPr/>
        </p:nvSpPr>
        <p:spPr>
          <a:xfrm>
            <a:off x="76200" y="304801"/>
            <a:ext cx="990600" cy="685799"/>
          </a:xfrm>
          <a:prstGeom prst="rect">
            <a:avLst/>
          </a:prstGeom>
          <a:blipFill>
            <a:blip r:embed="rId3" cstate="print"/>
            <a:stretch>
              <a:fillRect/>
            </a:stretch>
          </a:blipFill>
        </p:spPr>
        <p:txBody>
          <a:bodyPr wrap="square" lIns="0" tIns="0" rIns="0" bIns="0" rtlCol="0"/>
          <a:lstStyle/>
          <a:p>
            <a:endParaRPr sz="1773"/>
          </a:p>
        </p:txBody>
      </p:sp>
      <p:sp>
        <p:nvSpPr>
          <p:cNvPr id="10" name="AutoShape 4" descr="Image result for IBBI LOGO.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6" descr="Image result for IBBI LOGO.PN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29250" y="312738"/>
            <a:ext cx="1352550" cy="677862"/>
          </a:xfrm>
          <a:prstGeom prst="rect">
            <a:avLst/>
          </a:prstGeom>
          <a:effectLst>
            <a:outerShdw blurRad="50800" dist="50800" dir="5400000" algn="ctr" rotWithShape="0">
              <a:schemeClr val="accent5">
                <a:lumMod val="60000"/>
                <a:lumOff val="40000"/>
              </a:schemeClr>
            </a:outerShdw>
          </a:effectLst>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E3DA18C2-75F1-4980-A5F0-165F6F71DE6D}"/>
    </a:ext>
  </a:extLst>
</a:theme>
</file>

<file path=docProps/app.xml><?xml version="1.0" encoding="utf-8"?>
<Properties xmlns="http://schemas.openxmlformats.org/officeDocument/2006/extended-properties" xmlns:vt="http://schemas.openxmlformats.org/officeDocument/2006/docPropsVTypes">
  <Template>Retrospect</Template>
  <TotalTime>390</TotalTime>
  <Words>665</Words>
  <Application>Microsoft Office PowerPoint</Application>
  <PresentationFormat>A4 Paper (210x297 mm)</PresentationFormat>
  <Paragraphs>37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BatangChe</vt:lpstr>
      <vt:lpstr>Calibri</vt:lpstr>
      <vt:lpstr>Calibri Light</vt:lpstr>
      <vt:lpstr>Times New Roman</vt:lpstr>
      <vt:lpstr>Wingdings</vt:lpstr>
      <vt:lpstr>Retrospect</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gnlu</dc:creator>
  <cp:lastModifiedBy>Administrator</cp:lastModifiedBy>
  <cp:revision>38</cp:revision>
  <dcterms:created xsi:type="dcterms:W3CDTF">2019-02-04T06:40:25Z</dcterms:created>
  <dcterms:modified xsi:type="dcterms:W3CDTF">2019-02-11T04:27:00Z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2018-01-09T00:00:00Z</vt:filetime>
  </property>
  <property fmtid="{D5CDD505-2E9C-101B-9397-08002B2CF9AE}" pid="3" name="Creator">
    <vt:lpwstr>Microsoft® PowerPoint® 2013</vt:lpwstr>
  </property>
  <property fmtid="{D5CDD505-2E9C-101B-9397-08002B2CF9AE}" pid="4" name="LastSaved">
    <vt:filetime>2019-02-04T00:00:00Z</vt:filetime>
  </property>
</Properties>
</file>